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70" r:id="rId3"/>
    <p:sldId id="343" r:id="rId4"/>
    <p:sldId id="264"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18D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9" autoAdjust="0"/>
    <p:restoredTop sz="94933" autoAdjust="0"/>
  </p:normalViewPr>
  <p:slideViewPr>
    <p:cSldViewPr>
      <p:cViewPr varScale="1">
        <p:scale>
          <a:sx n="72" d="100"/>
          <a:sy n="72" d="100"/>
        </p:scale>
        <p:origin x="-1320" y="-77"/>
      </p:cViewPr>
      <p:guideLst>
        <p:guide orient="horz" pos="2160"/>
        <p:guide pos="2880"/>
      </p:guideLst>
    </p:cSldViewPr>
  </p:slideViewPr>
  <p:outlineViewPr>
    <p:cViewPr>
      <p:scale>
        <a:sx n="33" d="100"/>
        <a:sy n="33" d="100"/>
      </p:scale>
      <p:origin x="0" y="540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AFF54-CF63-4194-ABA2-BF30B1A71F02}" type="datetimeFigureOut">
              <a:rPr lang="en-US" smtClean="0"/>
              <a:pPr/>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6BD5C7-3ACC-4BB5-9B76-E807E8E376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6BD5C7-3ACC-4BB5-9B76-E807E8E376FB}"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EA48C-3A65-453C-90C6-0226D773DAD1}"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FC1EC-2017-440F-921D-66FF4055B0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EA48C-3A65-453C-90C6-0226D773DAD1}"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FC1EC-2017-440F-921D-66FF4055B0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EA48C-3A65-453C-90C6-0226D773DAD1}"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FC1EC-2017-440F-921D-66FF4055B0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EA48C-3A65-453C-90C6-0226D773DAD1}"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FC1EC-2017-440F-921D-66FF4055B0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EA48C-3A65-453C-90C6-0226D773DAD1}"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FC1EC-2017-440F-921D-66FF4055B0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EA48C-3A65-453C-90C6-0226D773DAD1}"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FC1EC-2017-440F-921D-66FF4055B0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EA48C-3A65-453C-90C6-0226D773DAD1}" type="datetimeFigureOut">
              <a:rPr lang="en-US" smtClean="0"/>
              <a:pPr/>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3FC1EC-2017-440F-921D-66FF4055B0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EA48C-3A65-453C-90C6-0226D773DAD1}" type="datetimeFigureOut">
              <a:rPr lang="en-US" smtClean="0"/>
              <a:pPr/>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3FC1EC-2017-440F-921D-66FF4055B0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EA48C-3A65-453C-90C6-0226D773DAD1}" type="datetimeFigureOut">
              <a:rPr lang="en-US" smtClean="0"/>
              <a:pPr/>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3FC1EC-2017-440F-921D-66FF4055B0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EA48C-3A65-453C-90C6-0226D773DAD1}"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FC1EC-2017-440F-921D-66FF4055B0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EA48C-3A65-453C-90C6-0226D773DAD1}"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FC1EC-2017-440F-921D-66FF4055B0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EA48C-3A65-453C-90C6-0226D773DAD1}" type="datetimeFigureOut">
              <a:rPr lang="en-US" smtClean="0"/>
              <a:pPr/>
              <a:t>11/11/2014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FC1EC-2017-440F-921D-66FF4055B0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1175"/>
            <a:ext cx="7772400" cy="1470025"/>
          </a:xfrm>
        </p:spPr>
        <p:txBody>
          <a:bodyPr>
            <a:noAutofit/>
          </a:bodyPr>
          <a:lstStyle/>
          <a:p>
            <a:r>
              <a:rPr lang="en-US" sz="2800" dirty="0" smtClean="0">
                <a:effectLst>
                  <a:outerShdw blurRad="38100" dist="38100" dir="2700000" algn="tl">
                    <a:srgbClr val="000000">
                      <a:alpha val="43137"/>
                    </a:srgbClr>
                  </a:outerShdw>
                </a:effectLst>
              </a:rPr>
              <a:t>An Integrated Terrestrial-Coastal Ocean Observation and Modeling Framework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for Carbon Management Decision Support</a:t>
            </a:r>
          </a:p>
        </p:txBody>
      </p:sp>
      <p:sp>
        <p:nvSpPr>
          <p:cNvPr id="3" name="Subtitle 2"/>
          <p:cNvSpPr>
            <a:spLocks noGrp="1"/>
          </p:cNvSpPr>
          <p:nvPr>
            <p:ph type="subTitle" idx="1"/>
          </p:nvPr>
        </p:nvSpPr>
        <p:spPr>
          <a:xfrm>
            <a:off x="1371600" y="2057400"/>
            <a:ext cx="6400800" cy="1219200"/>
          </a:xfrm>
        </p:spPr>
        <p:txBody>
          <a:bodyPr>
            <a:noAutofit/>
          </a:bodyPr>
          <a:lstStyle/>
          <a:p>
            <a:pPr>
              <a:spcBef>
                <a:spcPts val="0"/>
              </a:spcBef>
            </a:pPr>
            <a:r>
              <a:rPr lang="en-US" sz="2400" dirty="0" smtClean="0">
                <a:solidFill>
                  <a:schemeClr val="tx1"/>
                </a:solidFill>
              </a:rPr>
              <a:t>Steven Lohrenz (U. Mass Dartmouth)</a:t>
            </a:r>
          </a:p>
          <a:p>
            <a:pPr>
              <a:spcBef>
                <a:spcPts val="0"/>
              </a:spcBef>
            </a:pPr>
            <a:r>
              <a:rPr lang="en-US" sz="2400" dirty="0" smtClean="0">
                <a:solidFill>
                  <a:schemeClr val="tx1"/>
                </a:solidFill>
              </a:rPr>
              <a:t>Wei-Jun Cai (U. Delaware)</a:t>
            </a:r>
          </a:p>
          <a:p>
            <a:pPr>
              <a:spcBef>
                <a:spcPts val="0"/>
              </a:spcBef>
            </a:pPr>
            <a:r>
              <a:rPr lang="en-US" sz="2400" dirty="0" smtClean="0">
                <a:solidFill>
                  <a:schemeClr val="tx1"/>
                </a:solidFill>
              </a:rPr>
              <a:t>Hanqin Tian (Auburn)</a:t>
            </a:r>
          </a:p>
          <a:p>
            <a:pPr>
              <a:spcBef>
                <a:spcPts val="0"/>
              </a:spcBef>
            </a:pPr>
            <a:r>
              <a:rPr lang="en-US" sz="2400" dirty="0" smtClean="0">
                <a:solidFill>
                  <a:schemeClr val="tx1"/>
                </a:solidFill>
              </a:rPr>
              <a:t> Ruoying He (N. Carolina State U</a:t>
            </a:r>
            <a:r>
              <a:rPr lang="en-US" sz="2400" dirty="0" smtClean="0">
                <a:solidFill>
                  <a:schemeClr val="tx1"/>
                </a:solidFill>
              </a:rPr>
              <a:t>.)</a:t>
            </a:r>
            <a:endParaRPr lang="en-US" sz="2400" dirty="0" smtClean="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609600" y="3962400"/>
            <a:ext cx="1647825" cy="74295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6934200" y="3810000"/>
            <a:ext cx="2019300" cy="826077"/>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3505200" y="4648200"/>
            <a:ext cx="2240280" cy="457200"/>
          </a:xfrm>
          <a:prstGeom prst="rect">
            <a:avLst/>
          </a:prstGeom>
          <a:noFill/>
          <a:ln w="9525">
            <a:noFill/>
            <a:miter lim="800000"/>
            <a:headEnd/>
            <a:tailEnd/>
          </a:ln>
        </p:spPr>
      </p:pic>
      <p:pic>
        <p:nvPicPr>
          <p:cNvPr id="9" name="Picture 75" descr="C:\Steve\DOCUMENT\Conferences\NASA Carbon Cycle and Ecosystems\umassd_2c_coated_logo.png"/>
          <p:cNvPicPr>
            <a:picLocks noChangeAspect="1" noChangeArrowheads="1"/>
          </p:cNvPicPr>
          <p:nvPr/>
        </p:nvPicPr>
        <p:blipFill>
          <a:blip r:embed="rId5" cstate="print"/>
          <a:srcRect/>
          <a:stretch>
            <a:fillRect/>
          </a:stretch>
        </p:blipFill>
        <p:spPr bwMode="auto">
          <a:xfrm>
            <a:off x="2971800" y="3879954"/>
            <a:ext cx="3429000" cy="539646"/>
          </a:xfrm>
          <a:prstGeom prst="rect">
            <a:avLst/>
          </a:prstGeom>
          <a:noFill/>
          <a:ln w="9525">
            <a:noFill/>
            <a:miter lim="800000"/>
            <a:headEnd/>
            <a:tailEnd/>
          </a:ln>
        </p:spPr>
      </p:pic>
      <p:sp>
        <p:nvSpPr>
          <p:cNvPr id="11" name="Text Box 9"/>
          <p:cNvSpPr txBox="1">
            <a:spLocks noChangeArrowheads="1"/>
          </p:cNvSpPr>
          <p:nvPr/>
        </p:nvSpPr>
        <p:spPr bwMode="auto">
          <a:xfrm>
            <a:off x="0" y="6519446"/>
            <a:ext cx="5644750" cy="338554"/>
          </a:xfrm>
          <a:prstGeom prst="rect">
            <a:avLst/>
          </a:prstGeom>
          <a:noFill/>
          <a:ln w="9525">
            <a:noFill/>
            <a:miter lim="800000"/>
            <a:headEnd/>
            <a:tailEnd/>
          </a:ln>
          <a:effectLst/>
        </p:spPr>
        <p:txBody>
          <a:bodyPr wrap="none">
            <a:spAutoFit/>
          </a:bodyPr>
          <a:lstStyle/>
          <a:p>
            <a:r>
              <a:rPr lang="en-US" sz="1600" i="1" dirty="0" smtClean="0">
                <a:latin typeface="Calibri" pitchFamily="34" charset="0"/>
              </a:rPr>
              <a:t>CMS 2014 Project – CMS Science Team Meeting, November 2014</a:t>
            </a:r>
            <a:endParaRPr lang="en-US" sz="1600" i="1" dirty="0">
              <a:latin typeface="Calibri" pitchFamily="34" charset="0"/>
            </a:endParaRPr>
          </a:p>
        </p:txBody>
      </p:sp>
      <p:sp>
        <p:nvSpPr>
          <p:cNvPr id="12" name="Rectangle 11"/>
          <p:cNvSpPr/>
          <p:nvPr/>
        </p:nvSpPr>
        <p:spPr>
          <a:xfrm>
            <a:off x="1219200" y="5334000"/>
            <a:ext cx="6400800" cy="923330"/>
          </a:xfrm>
          <a:prstGeom prst="rect">
            <a:avLst/>
          </a:prstGeom>
        </p:spPr>
        <p:txBody>
          <a:bodyPr wrap="square">
            <a:spAutoFit/>
          </a:bodyPr>
          <a:lstStyle/>
          <a:p>
            <a:pPr>
              <a:spcBef>
                <a:spcPts val="600"/>
              </a:spcBef>
              <a:buFontTx/>
              <a:buNone/>
              <a:defRPr/>
            </a:pPr>
            <a:r>
              <a:rPr lang="en-US" dirty="0" smtClean="0">
                <a:latin typeface="Calibri" pitchFamily="34" charset="0"/>
                <a:cs typeface="Calibri" pitchFamily="34" charset="0"/>
              </a:rPr>
              <a:t>This project is supported by funding from </a:t>
            </a:r>
            <a:r>
              <a:rPr lang="en-US" dirty="0" smtClean="0">
                <a:latin typeface="Calibri" pitchFamily="34" charset="0"/>
                <a:cs typeface="Calibri" pitchFamily="34" charset="0"/>
              </a:rPr>
              <a:t>the NASA Carbon Monitoring System Program (NX14AO73G </a:t>
            </a:r>
            <a:r>
              <a:rPr lang="en-US" dirty="0" smtClean="0">
                <a:latin typeface="Calibri" pitchFamily="34" charset="0"/>
                <a:cs typeface="Calibri" pitchFamily="34" charset="0"/>
              </a:rPr>
              <a:t>and prior projects </a:t>
            </a:r>
            <a:r>
              <a:rPr lang="en-US" dirty="0" smtClean="0">
                <a:latin typeface="Calibri" pitchFamily="34" charset="0"/>
                <a:cs typeface="Calibri" pitchFamily="34" charset="0"/>
              </a:rPr>
              <a:t>NNX12AB21G </a:t>
            </a:r>
            <a:r>
              <a:rPr lang="en-US" dirty="0" smtClean="0">
                <a:latin typeface="Calibri" pitchFamily="34" charset="0"/>
                <a:cs typeface="Calibri" pitchFamily="34" charset="0"/>
              </a:rPr>
              <a:t>and NNX12AP84G</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pic>
        <p:nvPicPr>
          <p:cNvPr id="13" name="Picture 89"/>
          <p:cNvPicPr>
            <a:picLocks noChangeAspect="1" noChangeArrowheads="1"/>
          </p:cNvPicPr>
          <p:nvPr/>
        </p:nvPicPr>
        <p:blipFill>
          <a:blip r:embed="rId6" cstate="print">
            <a:clrChange>
              <a:clrFrom>
                <a:srgbClr val="D1D1D1"/>
              </a:clrFrom>
              <a:clrTo>
                <a:srgbClr val="D1D1D1">
                  <a:alpha val="0"/>
                </a:srgbClr>
              </a:clrTo>
            </a:clrChange>
            <a:lum bright="-6000" contrast="12000"/>
          </a:blip>
          <a:srcRect/>
          <a:stretch>
            <a:fillRect/>
          </a:stretch>
        </p:blipFill>
        <p:spPr bwMode="auto">
          <a:xfrm>
            <a:off x="7315200" y="5326062"/>
            <a:ext cx="990600" cy="846138"/>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762000"/>
          </a:xfrm>
        </p:spPr>
        <p:txBody>
          <a:bodyPr>
            <a:normAutofit/>
          </a:bodyPr>
          <a:lstStyle/>
          <a:p>
            <a:pPr lvl="1" algn="ctr" rtl="0">
              <a:spcBef>
                <a:spcPct val="0"/>
              </a:spcBef>
            </a:pPr>
            <a:r>
              <a:rPr lang="en-US" sz="2800" dirty="0" smtClean="0">
                <a:effectLst>
                  <a:outerShdw blurRad="38100" dist="38100" dir="2700000" algn="tl">
                    <a:srgbClr val="000000">
                      <a:alpha val="43137"/>
                    </a:srgbClr>
                  </a:outerShdw>
                </a:effectLst>
              </a:rPr>
              <a:t>Approach:  Coupled Terrestrial-Ocean Models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838200"/>
            <a:ext cx="8229600" cy="4525963"/>
          </a:xfrm>
        </p:spPr>
        <p:txBody>
          <a:bodyPr>
            <a:noAutofit/>
          </a:bodyPr>
          <a:lstStyle/>
          <a:p>
            <a:pPr>
              <a:spcBef>
                <a:spcPts val="0"/>
              </a:spcBef>
            </a:pPr>
            <a:r>
              <a:rPr lang="en-US" sz="2400" dirty="0" smtClean="0"/>
              <a:t>Effort builds on prior NASA CMS-funded research (2012)</a:t>
            </a:r>
            <a:endParaRPr lang="en-US" sz="2400" dirty="0" smtClean="0"/>
          </a:p>
        </p:txBody>
      </p:sp>
      <p:sp>
        <p:nvSpPr>
          <p:cNvPr id="5" name="TextBox 4"/>
          <p:cNvSpPr txBox="1"/>
          <p:nvPr/>
        </p:nvSpPr>
        <p:spPr>
          <a:xfrm>
            <a:off x="76200" y="3733800"/>
            <a:ext cx="2819400" cy="2031325"/>
          </a:xfrm>
          <a:prstGeom prst="rect">
            <a:avLst/>
          </a:prstGeom>
          <a:noFill/>
        </p:spPr>
        <p:txBody>
          <a:bodyPr wrap="square" rtlCol="0">
            <a:spAutoFit/>
          </a:bodyPr>
          <a:lstStyle/>
          <a:p>
            <a:r>
              <a:rPr lang="en-US" i="1" dirty="0" smtClean="0"/>
              <a:t>Dynamic Land Ecosystem Model used to estimate spatial and temporal patterns of delivery of water, carbon, and nitrogen and compared to data-based observations</a:t>
            </a:r>
            <a:endParaRPr lang="en-US" dirty="0"/>
          </a:p>
        </p:txBody>
      </p:sp>
      <p:sp>
        <p:nvSpPr>
          <p:cNvPr id="6" name="TextBox 5"/>
          <p:cNvSpPr txBox="1"/>
          <p:nvPr/>
        </p:nvSpPr>
        <p:spPr>
          <a:xfrm>
            <a:off x="6858000" y="1600200"/>
            <a:ext cx="2209800" cy="2308324"/>
          </a:xfrm>
          <a:prstGeom prst="rect">
            <a:avLst/>
          </a:prstGeom>
          <a:noFill/>
        </p:spPr>
        <p:txBody>
          <a:bodyPr wrap="square" rtlCol="0">
            <a:spAutoFit/>
          </a:bodyPr>
          <a:lstStyle/>
          <a:p>
            <a:r>
              <a:rPr lang="en-US" i="1" dirty="0" smtClean="0"/>
              <a:t>DLEM terrestrial outputs linked to a physical-biogeochemical model to characterize coastal carbon fluxes and ecosystem dynamics</a:t>
            </a:r>
            <a:endParaRPr lang="en-US" i="1" baseline="-25000" dirty="0" smtClean="0"/>
          </a:p>
        </p:txBody>
      </p:sp>
      <p:pic>
        <p:nvPicPr>
          <p:cNvPr id="7" name="Picture 2" descr="C:\Steve\DOCUMENT\Conferences\Carbon Monitoring Workshop\land_ocean_diagram_revised.tif"/>
          <p:cNvPicPr>
            <a:picLocks noChangeAspect="1" noChangeArrowheads="1"/>
          </p:cNvPicPr>
          <p:nvPr/>
        </p:nvPicPr>
        <p:blipFill>
          <a:blip r:embed="rId3" cstate="print"/>
          <a:srcRect/>
          <a:stretch>
            <a:fillRect/>
          </a:stretch>
        </p:blipFill>
        <p:spPr bwMode="auto">
          <a:xfrm>
            <a:off x="2971800" y="1371600"/>
            <a:ext cx="3835400" cy="2819400"/>
          </a:xfrm>
          <a:prstGeom prst="rect">
            <a:avLst/>
          </a:prstGeom>
          <a:ln>
            <a:noFill/>
          </a:ln>
          <a:effectLst>
            <a:outerShdw blurRad="190500" algn="tl" rotWithShape="0">
              <a:srgbClr val="000000">
                <a:alpha val="70000"/>
              </a:srgbClr>
            </a:outerShdw>
          </a:effectLst>
        </p:spPr>
      </p:pic>
      <p:pic>
        <p:nvPicPr>
          <p:cNvPr id="8" name="Picture 67"/>
          <p:cNvPicPr>
            <a:picLocks noChangeAspect="1" noChangeArrowheads="1"/>
          </p:cNvPicPr>
          <p:nvPr/>
        </p:nvPicPr>
        <p:blipFill>
          <a:blip r:embed="rId4" cstate="print"/>
          <a:srcRect l="46776" t="1608"/>
          <a:stretch>
            <a:fillRect/>
          </a:stretch>
        </p:blipFill>
        <p:spPr bwMode="auto">
          <a:xfrm>
            <a:off x="7472390" y="4419600"/>
            <a:ext cx="1519210" cy="1752600"/>
          </a:xfrm>
          <a:prstGeom prst="rect">
            <a:avLst/>
          </a:prstGeom>
          <a:noFill/>
          <a:ln w="9525">
            <a:noFill/>
            <a:miter lim="800000"/>
            <a:headEnd/>
            <a:tailEnd/>
          </a:ln>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2400" y="1676400"/>
            <a:ext cx="2726436" cy="1981199"/>
          </a:xfrm>
          <a:prstGeom prst="rect">
            <a:avLst/>
          </a:prstGeom>
          <a:noFill/>
        </p:spPr>
      </p:pic>
      <p:sp>
        <p:nvSpPr>
          <p:cNvPr id="11" name="TextBox 10"/>
          <p:cNvSpPr txBox="1"/>
          <p:nvPr/>
        </p:nvSpPr>
        <p:spPr>
          <a:xfrm>
            <a:off x="2863701" y="4267200"/>
            <a:ext cx="2209800" cy="2308324"/>
          </a:xfrm>
          <a:prstGeom prst="rect">
            <a:avLst/>
          </a:prstGeom>
          <a:noFill/>
        </p:spPr>
        <p:txBody>
          <a:bodyPr wrap="square" rtlCol="0">
            <a:spAutoFit/>
          </a:bodyPr>
          <a:lstStyle/>
          <a:p>
            <a:r>
              <a:rPr lang="en-US" i="1" dirty="0" smtClean="0"/>
              <a:t>Modeling efforts supported by field survey-based and satellite-based observations of carbon fluxes and other biogeochemical processes</a:t>
            </a:r>
            <a:endParaRPr lang="en-US" dirty="0"/>
          </a:p>
        </p:txBody>
      </p:sp>
      <p:pic>
        <p:nvPicPr>
          <p:cNvPr id="12" name="Picture 11"/>
          <p:cNvPicPr>
            <a:picLocks noChangeAspect="1" noChangeArrowheads="1"/>
          </p:cNvPicPr>
          <p:nvPr/>
        </p:nvPicPr>
        <p:blipFill>
          <a:blip r:embed="rId6" cstate="print"/>
          <a:srcRect/>
          <a:stretch>
            <a:fillRect/>
          </a:stretch>
        </p:blipFill>
        <p:spPr bwMode="auto">
          <a:xfrm>
            <a:off x="5056947" y="4419600"/>
            <a:ext cx="2334453" cy="1749223"/>
          </a:xfrm>
          <a:prstGeom prst="rect">
            <a:avLst/>
          </a:prstGeom>
          <a:noFill/>
          <a:ln w="9525">
            <a:noFill/>
            <a:miter lim="800000"/>
            <a:headEnd/>
            <a:tailEnd/>
          </a:ln>
        </p:spPr>
      </p:pic>
      <p:sp>
        <p:nvSpPr>
          <p:cNvPr id="13" name="Rectangle 12"/>
          <p:cNvSpPr/>
          <p:nvPr/>
        </p:nvSpPr>
        <p:spPr>
          <a:xfrm>
            <a:off x="152400" y="5715000"/>
            <a:ext cx="2362200" cy="738664"/>
          </a:xfrm>
          <a:prstGeom prst="rect">
            <a:avLst/>
          </a:prstGeom>
          <a:ln>
            <a:solidFill>
              <a:schemeClr val="tx1"/>
            </a:solidFill>
          </a:ln>
        </p:spPr>
        <p:txBody>
          <a:bodyPr wrap="square">
            <a:spAutoFit/>
          </a:bodyPr>
          <a:lstStyle/>
          <a:p>
            <a:r>
              <a:rPr lang="en-US" sz="1400" i="1" dirty="0" smtClean="0">
                <a:latin typeface="+mj-lt"/>
              </a:rPr>
              <a:t>Tian et al., 2010a,b; Tian et al.,2011; Tian et al.,2012 ; Zhang et al., 2012</a:t>
            </a:r>
          </a:p>
        </p:txBody>
      </p:sp>
      <p:sp>
        <p:nvSpPr>
          <p:cNvPr id="14" name="Rectangle 13"/>
          <p:cNvSpPr/>
          <p:nvPr/>
        </p:nvSpPr>
        <p:spPr>
          <a:xfrm>
            <a:off x="6477000" y="6248400"/>
            <a:ext cx="2590800" cy="523220"/>
          </a:xfrm>
          <a:prstGeom prst="rect">
            <a:avLst/>
          </a:prstGeom>
          <a:ln>
            <a:solidFill>
              <a:schemeClr val="tx1"/>
            </a:solidFill>
          </a:ln>
        </p:spPr>
        <p:txBody>
          <a:bodyPr wrap="square">
            <a:spAutoFit/>
          </a:bodyPr>
          <a:lstStyle/>
          <a:p>
            <a:r>
              <a:rPr lang="en-US" sz="1400" i="1" dirty="0" smtClean="0"/>
              <a:t>Hoffman et al., Ann. Rev., 2011;</a:t>
            </a:r>
          </a:p>
          <a:p>
            <a:r>
              <a:rPr lang="en-US" sz="1400" i="1" dirty="0" smtClean="0"/>
              <a:t>Fennel et al., 2011, 2013</a:t>
            </a:r>
            <a:endParaRPr lang="en-US" sz="1400" i="1" dirty="0"/>
          </a:p>
        </p:txBody>
      </p:sp>
      <p:sp>
        <p:nvSpPr>
          <p:cNvPr id="15" name="Rectangle 14"/>
          <p:cNvSpPr/>
          <p:nvPr/>
        </p:nvSpPr>
        <p:spPr>
          <a:xfrm>
            <a:off x="4572000" y="6248400"/>
            <a:ext cx="1866793" cy="523220"/>
          </a:xfrm>
          <a:prstGeom prst="rect">
            <a:avLst/>
          </a:prstGeom>
          <a:ln>
            <a:solidFill>
              <a:schemeClr val="tx1"/>
            </a:solidFill>
          </a:ln>
        </p:spPr>
        <p:txBody>
          <a:bodyPr wrap="square">
            <a:spAutoFit/>
          </a:bodyPr>
          <a:lstStyle/>
          <a:p>
            <a:r>
              <a:rPr lang="en-US" sz="1400" i="1" dirty="0" smtClean="0">
                <a:latin typeface="Calibri" pitchFamily="34" charset="0"/>
              </a:rPr>
              <a:t>Hyun and He (2010); </a:t>
            </a:r>
          </a:p>
          <a:p>
            <a:r>
              <a:rPr lang="en-US" sz="1400" i="1" dirty="0" smtClean="0">
                <a:latin typeface="Calibri" pitchFamily="34" charset="0"/>
              </a:rPr>
              <a:t>Xue et al., 2013, 2014</a:t>
            </a:r>
            <a:endParaRPr lang="en-US" sz="1400" i="1" dirty="0">
              <a:latin typeface="Calibri" pitchFamily="34" charset="0"/>
            </a:endParaRPr>
          </a:p>
        </p:txBody>
      </p:sp>
      <p:cxnSp>
        <p:nvCxnSpPr>
          <p:cNvPr id="17" name="Straight Arrow Connector 16"/>
          <p:cNvCxnSpPr/>
          <p:nvPr/>
        </p:nvCxnSpPr>
        <p:spPr>
          <a:xfrm flipV="1">
            <a:off x="2819400" y="2438400"/>
            <a:ext cx="7620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943600" y="4114800"/>
            <a:ext cx="12192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70000" y="170000"/>
                                    </p:animScale>
                                  </p:childTnLst>
                                </p:cTn>
                              </p:par>
                              <p:par>
                                <p:cTn id="7" presetID="10" presetClass="exit" presetSubtype="0" fill="hold" nodeType="withEffect">
                                  <p:stCondLst>
                                    <p:cond delay="0"/>
                                  </p:stCondLst>
                                  <p:childTnLst>
                                    <p:animEffect transition="out" filter="fade">
                                      <p:cBhvr>
                                        <p:cTn id="8" dur="2000"/>
                                        <p:tgtEl>
                                          <p:spTgt spid="10"/>
                                        </p:tgtEl>
                                      </p:cBhvr>
                                    </p:animEffect>
                                    <p:set>
                                      <p:cBhvr>
                                        <p:cTn id="9" dur="1" fill="hold">
                                          <p:stCondLst>
                                            <p:cond delay="1999"/>
                                          </p:stCondLst>
                                        </p:cTn>
                                        <p:tgtEl>
                                          <p:spTgt spid="10"/>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11"/>
                                        </p:tgtEl>
                                      </p:cBhvr>
                                    </p:animEffect>
                                    <p:set>
                                      <p:cBhvr>
                                        <p:cTn id="15" dur="1" fill="hold">
                                          <p:stCondLst>
                                            <p:cond delay="1999"/>
                                          </p:stCondLst>
                                        </p:cTn>
                                        <p:tgtEl>
                                          <p:spTgt spid="1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12"/>
                                        </p:tgtEl>
                                      </p:cBhvr>
                                    </p:animEffect>
                                    <p:set>
                                      <p:cBhvr>
                                        <p:cTn id="24" dur="1" fill="hold">
                                          <p:stCondLst>
                                            <p:cond delay="1999"/>
                                          </p:stCondLst>
                                        </p:cTn>
                                        <p:tgtEl>
                                          <p:spTgt spid="12"/>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14"/>
                                        </p:tgtEl>
                                      </p:cBhvr>
                                    </p:animEffect>
                                    <p:set>
                                      <p:cBhvr>
                                        <p:cTn id="27" dur="1" fill="hold">
                                          <p:stCondLst>
                                            <p:cond delay="1999"/>
                                          </p:stCondLst>
                                        </p:cTn>
                                        <p:tgtEl>
                                          <p:spTgt spid="1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18"/>
                                        </p:tgtEl>
                                      </p:cBhvr>
                                    </p:animEffect>
                                    <p:set>
                                      <p:cBhvr>
                                        <p:cTn id="30" dur="1" fill="hold">
                                          <p:stCondLst>
                                            <p:cond delay="1999"/>
                                          </p:stCondLst>
                                        </p:cTn>
                                        <p:tgtEl>
                                          <p:spTgt spid="18"/>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2000"/>
                                        <p:tgtEl>
                                          <p:spTgt spid="13"/>
                                        </p:tgtEl>
                                      </p:cBhvr>
                                    </p:animEffect>
                                    <p:set>
                                      <p:cBhvr>
                                        <p:cTn id="36" dur="1" fill="hold">
                                          <p:stCondLst>
                                            <p:cond delay="1999"/>
                                          </p:stCondLst>
                                        </p:cTn>
                                        <p:tgtEl>
                                          <p:spTgt spid="1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14"/>
                                        </p:tgtEl>
                                      </p:cBhvr>
                                    </p:animEffect>
                                    <p:set>
                                      <p:cBhvr>
                                        <p:cTn id="39" dur="1" fill="hold">
                                          <p:stCondLst>
                                            <p:cond delay="1999"/>
                                          </p:stCondLst>
                                        </p:cTn>
                                        <p:tgtEl>
                                          <p:spTgt spid="1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2000"/>
                                        <p:tgtEl>
                                          <p:spTgt spid="15"/>
                                        </p:tgtEl>
                                      </p:cBhvr>
                                    </p:animEffect>
                                    <p:set>
                                      <p:cBhvr>
                                        <p:cTn id="42"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3" grpId="0" animBg="1"/>
      <p:bldP spid="14" grpId="0" animBg="1"/>
      <p:bldP spid="14" grpId="1"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pPr lvl="1" algn="ctr" rtl="0">
              <a:spcBef>
                <a:spcPct val="0"/>
              </a:spcBef>
            </a:pPr>
            <a:r>
              <a:rPr lang="en-US" sz="2900" dirty="0" smtClean="0">
                <a:effectLst>
                  <a:outerShdw blurRad="38100" dist="38100" dir="2700000" algn="tl">
                    <a:srgbClr val="000000">
                      <a:alpha val="43137"/>
                    </a:srgbClr>
                  </a:outerShdw>
                </a:effectLst>
              </a:rPr>
              <a:t>Project Objectives</a:t>
            </a:r>
            <a:endParaRPr lang="en-US" sz="29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3886200"/>
            <a:ext cx="8153400" cy="3048000"/>
          </a:xfrm>
        </p:spPr>
        <p:txBody>
          <a:bodyPr>
            <a:noAutofit/>
          </a:bodyPr>
          <a:lstStyle/>
          <a:p>
            <a:pPr>
              <a:spcBef>
                <a:spcPts val="0"/>
              </a:spcBef>
            </a:pPr>
            <a:r>
              <a:rPr lang="en-US" sz="2200" dirty="0" smtClean="0"/>
              <a:t>Examine </a:t>
            </a:r>
            <a:r>
              <a:rPr lang="en-US" sz="2200" dirty="0" smtClean="0"/>
              <a:t>different LULUCF scenarios within the terrestrial domain and different climate scenarios to assess effectiveness of carbon management strategies; </a:t>
            </a:r>
          </a:p>
          <a:p>
            <a:pPr>
              <a:spcBef>
                <a:spcPts val="0"/>
              </a:spcBef>
            </a:pPr>
            <a:r>
              <a:rPr lang="en-US" sz="2200" dirty="0" smtClean="0"/>
              <a:t>Engage </a:t>
            </a:r>
            <a:r>
              <a:rPr lang="en-US" sz="2200" dirty="0" smtClean="0"/>
              <a:t>with other CMS projects and stakeholders </a:t>
            </a:r>
            <a:r>
              <a:rPr lang="en-US" sz="2200" dirty="0" smtClean="0"/>
              <a:t>to </a:t>
            </a:r>
            <a:r>
              <a:rPr lang="en-US" sz="2200" dirty="0" smtClean="0"/>
              <a:t>identify user needs related to carbon management and MRV activities, modify and expand the scope of information based on user feedback, and explore possible transition of prototype products to fully operational </a:t>
            </a:r>
            <a:r>
              <a:rPr lang="en-US" sz="2200" dirty="0" smtClean="0"/>
              <a:t>status</a:t>
            </a:r>
            <a:endParaRPr lang="en-US" sz="2200" dirty="0" smtClean="0"/>
          </a:p>
        </p:txBody>
      </p:sp>
      <p:pic>
        <p:nvPicPr>
          <p:cNvPr id="7" name="Picture 80"/>
          <p:cNvPicPr>
            <a:picLocks noChangeAspect="1" noChangeArrowheads="1"/>
          </p:cNvPicPr>
          <p:nvPr/>
        </p:nvPicPr>
        <p:blipFill>
          <a:blip r:embed="rId2" cstate="print"/>
          <a:srcRect l="23798" t="11194" r="20810" b="8366"/>
          <a:stretch>
            <a:fillRect/>
          </a:stretch>
        </p:blipFill>
        <p:spPr bwMode="auto">
          <a:xfrm>
            <a:off x="6161314" y="1104900"/>
            <a:ext cx="2830286" cy="2476500"/>
          </a:xfrm>
          <a:prstGeom prst="rect">
            <a:avLst/>
          </a:prstGeom>
          <a:noFill/>
          <a:ln w="9525">
            <a:noFill/>
            <a:miter lim="800000"/>
            <a:headEnd/>
            <a:tailEnd/>
          </a:ln>
        </p:spPr>
      </p:pic>
      <p:sp>
        <p:nvSpPr>
          <p:cNvPr id="9" name="Content Placeholder 2"/>
          <p:cNvSpPr txBox="1">
            <a:spLocks/>
          </p:cNvSpPr>
          <p:nvPr/>
        </p:nvSpPr>
        <p:spPr>
          <a:xfrm>
            <a:off x="457200" y="914400"/>
            <a:ext cx="5715000" cy="3048000"/>
          </a:xfrm>
          <a:prstGeom prst="rect">
            <a:avLst/>
          </a:prstGeom>
        </p:spPr>
        <p:txBody>
          <a:bodyPr vert="horz" lIns="91440" tIns="45720" rIns="91440" bIns="45720" rtlCol="0">
            <a:noAutofit/>
          </a:bodyPr>
          <a:lstStyle/>
          <a:p>
            <a:pPr marL="342900" lvl="0" indent="-342900">
              <a:buFont typeface="Arial" pitchFamily="34" charset="0"/>
              <a:buChar char="•"/>
            </a:pPr>
            <a:r>
              <a:rPr lang="en-US" sz="2200" dirty="0" smtClean="0"/>
              <a:t>Expand the spatial domain of our observational and integrated modeling approach to include the Mississippi River basin and southeastern U.S., and examine terrestrial carbon storage and fluxes including </a:t>
            </a:r>
            <a:r>
              <a:rPr lang="en-US" sz="2200" dirty="0" smtClean="0"/>
              <a:t>biomass </a:t>
            </a:r>
            <a:r>
              <a:rPr lang="en-US" sz="2200" dirty="0" smtClean="0"/>
              <a:t>and carbon stocks and land-atmosphere, land-ocean, and sea-atmosphere fluxes of carbon dioxide and methane;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3581400" cy="2163762"/>
          </a:xfrm>
        </p:spPr>
        <p:txBody>
          <a:bodyPr>
            <a:normAutofit/>
          </a:bodyPr>
          <a:lstStyle/>
          <a:p>
            <a:r>
              <a:rPr lang="en-US" dirty="0" smtClean="0"/>
              <a:t>Future Applications</a:t>
            </a:r>
            <a:endParaRPr lang="en-US" dirty="0"/>
          </a:p>
        </p:txBody>
      </p:sp>
      <p:sp>
        <p:nvSpPr>
          <p:cNvPr id="3" name="Content Placeholder 2"/>
          <p:cNvSpPr>
            <a:spLocks noGrp="1"/>
          </p:cNvSpPr>
          <p:nvPr>
            <p:ph idx="1"/>
          </p:nvPr>
        </p:nvSpPr>
        <p:spPr/>
        <p:txBody>
          <a:bodyPr>
            <a:noAutofit/>
          </a:bodyPr>
          <a:lstStyle/>
          <a:p>
            <a:pPr>
              <a:spcBef>
                <a:spcPts val="0"/>
              </a:spcBef>
            </a:pPr>
            <a:endParaRPr lang="en-US" sz="2400" dirty="0" smtClean="0"/>
          </a:p>
        </p:txBody>
      </p:sp>
      <p:sp>
        <p:nvSpPr>
          <p:cNvPr id="7" name="Oval 6"/>
          <p:cNvSpPr/>
          <p:nvPr/>
        </p:nvSpPr>
        <p:spPr>
          <a:xfrm>
            <a:off x="76200" y="17463"/>
            <a:ext cx="4800600" cy="2514600"/>
          </a:xfrm>
          <a:prstGeom prst="ellipse">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C00000"/>
                </a:solidFill>
              </a:rPr>
              <a:t>Land</a:t>
            </a:r>
          </a:p>
          <a:p>
            <a:pPr algn="ctr">
              <a:defRPr/>
            </a:pPr>
            <a:r>
              <a:rPr lang="en-US" sz="1800" dirty="0"/>
              <a:t>Carbon Management</a:t>
            </a:r>
          </a:p>
          <a:p>
            <a:pPr algn="ctr">
              <a:defRPr/>
            </a:pPr>
            <a:r>
              <a:rPr lang="en-US" sz="1800" dirty="0"/>
              <a:t>Land Use Practices</a:t>
            </a:r>
          </a:p>
          <a:p>
            <a:pPr algn="ctr">
              <a:defRPr/>
            </a:pPr>
            <a:r>
              <a:rPr lang="en-US" sz="1800" dirty="0" smtClean="0"/>
              <a:t>Water and Forest </a:t>
            </a:r>
            <a:r>
              <a:rPr lang="en-US" sz="1800" dirty="0"/>
              <a:t>Management</a:t>
            </a:r>
          </a:p>
          <a:p>
            <a:pPr algn="ctr">
              <a:defRPr/>
            </a:pPr>
            <a:r>
              <a:rPr lang="en-US" sz="1800" dirty="0"/>
              <a:t>Agriculture, Fertilizer</a:t>
            </a:r>
          </a:p>
          <a:p>
            <a:pPr algn="ctr">
              <a:defRPr/>
            </a:pPr>
            <a:r>
              <a:rPr lang="en-US" sz="1800" dirty="0"/>
              <a:t>GHGs</a:t>
            </a:r>
          </a:p>
          <a:p>
            <a:pPr algn="ctr">
              <a:defRPr/>
            </a:pPr>
            <a:r>
              <a:rPr lang="en-US" sz="1800" dirty="0"/>
              <a:t>Energy and </a:t>
            </a:r>
            <a:r>
              <a:rPr lang="en-US" sz="1800" dirty="0" err="1"/>
              <a:t>Biofuels</a:t>
            </a:r>
            <a:endParaRPr lang="en-US" sz="1800" dirty="0"/>
          </a:p>
          <a:p>
            <a:pPr algn="ctr">
              <a:defRPr/>
            </a:pPr>
            <a:r>
              <a:rPr lang="en-US" sz="1800" dirty="0"/>
              <a:t>Development</a:t>
            </a:r>
          </a:p>
        </p:txBody>
      </p:sp>
      <p:sp>
        <p:nvSpPr>
          <p:cNvPr id="8" name="Oval 7"/>
          <p:cNvSpPr/>
          <p:nvPr/>
        </p:nvSpPr>
        <p:spPr>
          <a:xfrm>
            <a:off x="5181600" y="4876800"/>
            <a:ext cx="3962400" cy="1981200"/>
          </a:xfrm>
          <a:prstGeom prst="ellipse">
            <a:avLst/>
          </a:prstGeom>
          <a:solidFill>
            <a:srgbClr val="52CEA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C00000"/>
                </a:solidFill>
              </a:rPr>
              <a:t>Ocean Carbon Reservoir</a:t>
            </a:r>
          </a:p>
          <a:p>
            <a:pPr algn="ctr">
              <a:defRPr/>
            </a:pPr>
            <a:r>
              <a:rPr lang="en-US" sz="2000" dirty="0" smtClean="0"/>
              <a:t>Long term Sequestration of Carbon?</a:t>
            </a:r>
            <a:endParaRPr lang="en-US" sz="2000" dirty="0"/>
          </a:p>
        </p:txBody>
      </p:sp>
      <p:sp>
        <p:nvSpPr>
          <p:cNvPr id="9" name="Oval 8"/>
          <p:cNvSpPr/>
          <p:nvPr/>
        </p:nvSpPr>
        <p:spPr>
          <a:xfrm>
            <a:off x="1447800" y="4114800"/>
            <a:ext cx="4038600" cy="2667000"/>
          </a:xfrm>
          <a:prstGeom prst="ellipse">
            <a:avLst/>
          </a:prstGeom>
          <a:solidFill>
            <a:srgbClr val="68A8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740000"/>
                </a:solidFill>
              </a:rPr>
              <a:t>Coastal Margin</a:t>
            </a:r>
          </a:p>
          <a:p>
            <a:pPr algn="ctr">
              <a:defRPr/>
            </a:pPr>
            <a:r>
              <a:rPr lang="en-US" sz="1800" dirty="0" smtClean="0"/>
              <a:t>Air-sea flux of CO</a:t>
            </a:r>
            <a:r>
              <a:rPr lang="en-US" sz="1800" baseline="-25000" dirty="0" smtClean="0"/>
              <a:t>2</a:t>
            </a:r>
          </a:p>
          <a:p>
            <a:pPr algn="ctr">
              <a:defRPr/>
            </a:pPr>
            <a:r>
              <a:rPr lang="en-US" sz="1800" dirty="0" smtClean="0"/>
              <a:t>Nutrients </a:t>
            </a:r>
            <a:r>
              <a:rPr lang="en-US" sz="1800" dirty="0"/>
              <a:t>and Hypoxia</a:t>
            </a:r>
          </a:p>
          <a:p>
            <a:pPr algn="ctr">
              <a:defRPr/>
            </a:pPr>
            <a:r>
              <a:rPr lang="en-US" sz="1800" dirty="0"/>
              <a:t>Ocean Acidification</a:t>
            </a:r>
          </a:p>
          <a:p>
            <a:pPr algn="ctr">
              <a:defRPr/>
            </a:pPr>
            <a:r>
              <a:rPr lang="en-US" sz="1800" dirty="0"/>
              <a:t>Wetlands Loss</a:t>
            </a:r>
          </a:p>
          <a:p>
            <a:pPr algn="ctr">
              <a:defRPr/>
            </a:pPr>
            <a:r>
              <a:rPr lang="en-US" sz="1800" dirty="0"/>
              <a:t>Coastal Restoration</a:t>
            </a:r>
          </a:p>
          <a:p>
            <a:pPr algn="ctr">
              <a:defRPr/>
            </a:pPr>
            <a:r>
              <a:rPr lang="en-US" sz="1800" dirty="0"/>
              <a:t>Water Quality</a:t>
            </a:r>
          </a:p>
          <a:p>
            <a:pPr algn="ctr">
              <a:defRPr/>
            </a:pPr>
            <a:r>
              <a:rPr lang="en-US" sz="1800" dirty="0"/>
              <a:t>Fisheries Habitat</a:t>
            </a:r>
          </a:p>
          <a:p>
            <a:pPr algn="ctr">
              <a:defRPr/>
            </a:pPr>
            <a:r>
              <a:rPr lang="en-US" sz="1800" dirty="0"/>
              <a:t>Sea Level Rise</a:t>
            </a:r>
          </a:p>
        </p:txBody>
      </p:sp>
      <p:sp>
        <p:nvSpPr>
          <p:cNvPr id="10" name="Right Arrow 9"/>
          <p:cNvSpPr/>
          <p:nvPr/>
        </p:nvSpPr>
        <p:spPr>
          <a:xfrm rot="3508646">
            <a:off x="1691448" y="3033579"/>
            <a:ext cx="1984108" cy="609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River Export</a:t>
            </a:r>
          </a:p>
        </p:txBody>
      </p:sp>
      <p:sp>
        <p:nvSpPr>
          <p:cNvPr id="11" name="Right Arrow 10"/>
          <p:cNvSpPr/>
          <p:nvPr/>
        </p:nvSpPr>
        <p:spPr>
          <a:xfrm rot="325010">
            <a:off x="4673967" y="4938979"/>
            <a:ext cx="1346200" cy="609600"/>
          </a:xfrm>
          <a:prstGeom prst="rightArrow">
            <a:avLst/>
          </a:prstGeom>
          <a:solidFill>
            <a:srgbClr val="52CEA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Export</a:t>
            </a:r>
          </a:p>
        </p:txBody>
      </p:sp>
      <p:sp>
        <p:nvSpPr>
          <p:cNvPr id="12" name="TextBox 11"/>
          <p:cNvSpPr txBox="1"/>
          <p:nvPr/>
        </p:nvSpPr>
        <p:spPr>
          <a:xfrm>
            <a:off x="3733800" y="2514600"/>
            <a:ext cx="5257800" cy="1323439"/>
          </a:xfrm>
          <a:prstGeom prst="rect">
            <a:avLst/>
          </a:prstGeom>
          <a:noFill/>
        </p:spPr>
        <p:txBody>
          <a:bodyPr>
            <a:spAutoFit/>
          </a:bodyPr>
          <a:lstStyle/>
          <a:p>
            <a:pPr marL="287338" indent="-287338">
              <a:spcBef>
                <a:spcPts val="600"/>
              </a:spcBef>
              <a:buFont typeface="Arial" pitchFamily="34" charset="0"/>
              <a:buChar char="•"/>
              <a:defRPr/>
            </a:pPr>
            <a:r>
              <a:rPr lang="en-US" sz="2000" b="1" dirty="0">
                <a:latin typeface="+mn-lt"/>
              </a:rPr>
              <a:t>Model development will provide decision support for issues related to carbon management, water quality, and ecosystem sustainability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3347</TotalTime>
  <Words>382</Words>
  <Application>Microsoft Office PowerPoint</Application>
  <PresentationFormat>On-screen Show (4:3)</PresentationFormat>
  <Paragraphs>45</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An Integrated Terrestrial-Coastal Ocean Observation and Modeling Framework  for Carbon Management Decision Support</vt:lpstr>
      <vt:lpstr>Approach:  Coupled Terrestrial-Ocean Models</vt:lpstr>
      <vt:lpstr>Project Objectives</vt:lpstr>
      <vt:lpstr>Future Applications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Management of Coastal Environments Through Coupled Terrestrial-Coastal Ocean Models</dc:title>
  <dc:creator>slohrenz2</dc:creator>
  <cp:lastModifiedBy>sel</cp:lastModifiedBy>
  <cp:revision>179</cp:revision>
  <dcterms:created xsi:type="dcterms:W3CDTF">2012-11-29T23:36:48Z</dcterms:created>
  <dcterms:modified xsi:type="dcterms:W3CDTF">2014-11-12T16:32:04Z</dcterms:modified>
</cp:coreProperties>
</file>